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DAC73-58DB-4EE6-AC51-8550D685C2F5}" type="datetimeFigureOut">
              <a:rPr lang="es-CO" smtClean="0"/>
              <a:t>19/09/2018</a:t>
            </a:fld>
            <a:endParaRPr lang="es-CO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C7DAD-A53E-4290-A613-6DA683ECE38B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DAC73-58DB-4EE6-AC51-8550D685C2F5}" type="datetimeFigureOut">
              <a:rPr lang="es-CO" smtClean="0"/>
              <a:t>19/09/2018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C7DAD-A53E-4290-A613-6DA683ECE38B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DAC73-58DB-4EE6-AC51-8550D685C2F5}" type="datetimeFigureOut">
              <a:rPr lang="es-CO" smtClean="0"/>
              <a:t>19/09/2018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C7DAD-A53E-4290-A613-6DA683ECE38B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DAC73-58DB-4EE6-AC51-8550D685C2F5}" type="datetimeFigureOut">
              <a:rPr lang="es-CO" smtClean="0"/>
              <a:t>19/09/2018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C7DAD-A53E-4290-A613-6DA683ECE38B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DAC73-58DB-4EE6-AC51-8550D685C2F5}" type="datetimeFigureOut">
              <a:rPr lang="es-CO" smtClean="0"/>
              <a:t>19/09/2018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C7DAD-A53E-4290-A613-6DA683ECE38B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DAC73-58DB-4EE6-AC51-8550D685C2F5}" type="datetimeFigureOut">
              <a:rPr lang="es-CO" smtClean="0"/>
              <a:t>19/09/2018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C7DAD-A53E-4290-A613-6DA683ECE38B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DAC73-58DB-4EE6-AC51-8550D685C2F5}" type="datetimeFigureOut">
              <a:rPr lang="es-CO" smtClean="0"/>
              <a:t>19/09/2018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C7DAD-A53E-4290-A613-6DA683ECE38B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DAC73-58DB-4EE6-AC51-8550D685C2F5}" type="datetimeFigureOut">
              <a:rPr lang="es-CO" smtClean="0"/>
              <a:t>19/09/2018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C7DAD-A53E-4290-A613-6DA683ECE38B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DAC73-58DB-4EE6-AC51-8550D685C2F5}" type="datetimeFigureOut">
              <a:rPr lang="es-CO" smtClean="0"/>
              <a:t>19/09/2018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C7DAD-A53E-4290-A613-6DA683ECE38B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DAC73-58DB-4EE6-AC51-8550D685C2F5}" type="datetimeFigureOut">
              <a:rPr lang="es-CO" smtClean="0"/>
              <a:t>19/09/2018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C7DAD-A53E-4290-A613-6DA683ECE38B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DAC73-58DB-4EE6-AC51-8550D685C2F5}" type="datetimeFigureOut">
              <a:rPr lang="es-CO" smtClean="0"/>
              <a:t>19/09/2018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E3C7DAD-A53E-4290-A613-6DA683ECE38B}" type="slidenum">
              <a:rPr lang="es-CO" smtClean="0"/>
              <a:t>‹Nº›</a:t>
            </a:fld>
            <a:endParaRPr lang="es-C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61DAC73-58DB-4EE6-AC51-8550D685C2F5}" type="datetimeFigureOut">
              <a:rPr lang="es-CO" smtClean="0"/>
              <a:t>19/09/2018</a:t>
            </a:fld>
            <a:endParaRPr lang="es-CO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E3C7DAD-A53E-4290-A613-6DA683ECE38B}" type="slidenum">
              <a:rPr lang="es-CO" smtClean="0"/>
              <a:t>‹Nº›</a:t>
            </a:fld>
            <a:endParaRPr lang="es-CO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23528" y="-243408"/>
            <a:ext cx="7772400" cy="893961"/>
          </a:xfrm>
        </p:spPr>
        <p:txBody>
          <a:bodyPr>
            <a:normAutofit/>
          </a:bodyPr>
          <a:lstStyle/>
          <a:p>
            <a:pPr algn="ctr"/>
            <a:r>
              <a:rPr lang="es-CO" sz="4400" dirty="0" smtClean="0">
                <a:solidFill>
                  <a:schemeClr val="tx1"/>
                </a:solidFill>
              </a:rPr>
              <a:t>UNA MARIPOSA INFELIZ</a:t>
            </a:r>
            <a:endParaRPr lang="es-CO" sz="4400" dirty="0">
              <a:solidFill>
                <a:schemeClr val="tx1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95536" y="1052736"/>
            <a:ext cx="8280920" cy="1775048"/>
          </a:xfrm>
        </p:spPr>
        <p:txBody>
          <a:bodyPr>
            <a:noAutofit/>
          </a:bodyPr>
          <a:lstStyle/>
          <a:p>
            <a:pPr algn="just"/>
            <a:r>
              <a:rPr lang="es-CO" sz="2400" dirty="0">
                <a:solidFill>
                  <a:schemeClr val="tx1"/>
                </a:solidFill>
              </a:rPr>
              <a:t>La maestra ha presentado a los </a:t>
            </a:r>
            <a:r>
              <a:rPr lang="es-CO" sz="2400" dirty="0" smtClean="0">
                <a:solidFill>
                  <a:schemeClr val="tx1"/>
                </a:solidFill>
              </a:rPr>
              <a:t>compañeros </a:t>
            </a:r>
            <a:r>
              <a:rPr lang="es-CO" sz="2400" dirty="0">
                <a:solidFill>
                  <a:schemeClr val="tx1"/>
                </a:solidFill>
              </a:rPr>
              <a:t>del aula, la nueva estudiante de la Escuela, ella es la joven mariposa, que por cierto asiste a su primer día de </a:t>
            </a:r>
            <a:r>
              <a:rPr lang="es-CO" sz="2400" dirty="0" smtClean="0">
                <a:solidFill>
                  <a:schemeClr val="tx1"/>
                </a:solidFill>
              </a:rPr>
              <a:t>clase.</a:t>
            </a:r>
          </a:p>
          <a:p>
            <a:pPr algn="just"/>
            <a:r>
              <a:rPr lang="es-CO" sz="2400" dirty="0">
                <a:solidFill>
                  <a:schemeClr val="tx1"/>
                </a:solidFill>
              </a:rPr>
              <a:t>Ansiosa la mariposa, esperaba la llegada del recreo escolar, pues los demás animalitos habían comentado lo agradable que resultaba. Cuando llegó la tan esperada hora, la maestra se acercó a la joven mariposa </a:t>
            </a:r>
            <a:r>
              <a:rPr lang="es-CO" sz="2400" dirty="0" smtClean="0">
                <a:solidFill>
                  <a:schemeClr val="tx1"/>
                </a:solidFill>
              </a:rPr>
              <a:t>diciendo</a:t>
            </a:r>
            <a:r>
              <a:rPr lang="es-CO" sz="2400" dirty="0">
                <a:solidFill>
                  <a:schemeClr val="tx1"/>
                </a:solidFill>
              </a:rPr>
              <a:t>: -lo primero en la vida es leer bien. Precisamente desde aquel instante la maestra grilla, tomó de su viejo anaquel, una vieja cartilla e inició, lo que ella llamaba primordial, "aprender a leer". Como la mariposa aún era joven, la tarea de aprender a leer se </a:t>
            </a:r>
            <a:r>
              <a:rPr lang="es-CO" sz="2400" dirty="0" smtClean="0">
                <a:solidFill>
                  <a:schemeClr val="tx1"/>
                </a:solidFill>
              </a:rPr>
              <a:t>convirtió </a:t>
            </a:r>
            <a:r>
              <a:rPr lang="es-CO" sz="2400" dirty="0">
                <a:solidFill>
                  <a:schemeClr val="tx1"/>
                </a:solidFill>
              </a:rPr>
              <a:t>en momentos de temor y frustración. La mariposa observaba, como su maestra repetía infinidad de veces las mismas palabras de aquella cartilla.         -Cueste lo que cueste, lo primordial es que aprendas a leer - decía una y otra vez la maestra</a:t>
            </a:r>
            <a:r>
              <a:rPr lang="es-CO" sz="24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s-CO" sz="2400" dirty="0">
                <a:solidFill>
                  <a:srgbClr val="FF0000"/>
                </a:solidFill>
              </a:rPr>
              <a:t/>
            </a:r>
            <a:br>
              <a:rPr lang="es-CO" sz="2400" dirty="0">
                <a:solidFill>
                  <a:srgbClr val="FF0000"/>
                </a:solidFill>
              </a:rPr>
            </a:br>
            <a:r>
              <a:rPr lang="es-CO" sz="2400" dirty="0">
                <a:solidFill>
                  <a:srgbClr val="FF0000"/>
                </a:solidFill>
              </a:rPr>
              <a:t/>
            </a:r>
            <a:br>
              <a:rPr lang="es-CO" sz="2400" dirty="0">
                <a:solidFill>
                  <a:srgbClr val="FF0000"/>
                </a:solidFill>
              </a:rPr>
            </a:br>
            <a:endParaRPr lang="es-CO" sz="2400" dirty="0">
              <a:solidFill>
                <a:srgbClr val="FF0000"/>
              </a:solidFill>
            </a:endParaRPr>
          </a:p>
        </p:txBody>
      </p:sp>
      <p:pic>
        <p:nvPicPr>
          <p:cNvPr id="1026" name="Picture 2" descr="C:\Users\Usuario\Pictures\maripos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6591" y="-20538"/>
            <a:ext cx="1325893" cy="994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8696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ubtítulo"/>
          <p:cNvSpPr>
            <a:spLocks noGrp="1"/>
          </p:cNvSpPr>
          <p:nvPr>
            <p:ph type="subTitle" idx="1"/>
          </p:nvPr>
        </p:nvSpPr>
        <p:spPr>
          <a:xfrm>
            <a:off x="539552" y="1124744"/>
            <a:ext cx="8136904" cy="1752600"/>
          </a:xfrm>
        </p:spPr>
        <p:txBody>
          <a:bodyPr>
            <a:noAutofit/>
          </a:bodyPr>
          <a:lstStyle/>
          <a:p>
            <a:pPr algn="just"/>
            <a:r>
              <a:rPr lang="es-CO" sz="2400" dirty="0">
                <a:solidFill>
                  <a:schemeClr val="tx1"/>
                </a:solidFill>
              </a:rPr>
              <a:t>Al medio día, que salía los animalitos de la escuela a revolotear y saborear </a:t>
            </a:r>
            <a:r>
              <a:rPr lang="es-CO" sz="2400" dirty="0" smtClean="0">
                <a:solidFill>
                  <a:schemeClr val="tx1"/>
                </a:solidFill>
              </a:rPr>
              <a:t>polen </a:t>
            </a:r>
            <a:r>
              <a:rPr lang="es-CO" sz="2400" dirty="0">
                <a:solidFill>
                  <a:schemeClr val="tx1"/>
                </a:solidFill>
              </a:rPr>
              <a:t>fresco, sorprendió la maestra a la mariposa diciendo: -te quedas en el aula mariposa- pero, maestra - replicó aquella mariposa. No hay disculpa que valga, lo importante es que tú leas como ninguno- dispuso la maestra</a:t>
            </a:r>
            <a:r>
              <a:rPr lang="es-CO" sz="24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s-CO" sz="2400" dirty="0">
              <a:solidFill>
                <a:schemeClr val="tx1"/>
              </a:solidFill>
            </a:endParaRPr>
          </a:p>
          <a:p>
            <a:pPr algn="just"/>
            <a:r>
              <a:rPr lang="es-CO" sz="2400" dirty="0">
                <a:solidFill>
                  <a:schemeClr val="tx1"/>
                </a:solidFill>
              </a:rPr>
              <a:t>La mariposa pasó el resto de su tarde y gran parte de la noche, en la tediosa labor que le impuso la maestra, hasta que el cansancio la venció y cayó profundamente dormida. No importa que duerma, lo importante es que ya lee, y lee como ninguno- pensó la maestra, mañana continuaré con la lección, dijo para si la maestra mientras guardaba en su viejo anaquel la vieja </a:t>
            </a:r>
            <a:r>
              <a:rPr lang="es-CO" sz="2400" dirty="0" smtClean="0">
                <a:solidFill>
                  <a:schemeClr val="tx1"/>
                </a:solidFill>
              </a:rPr>
              <a:t>cartilla.</a:t>
            </a:r>
          </a:p>
          <a:p>
            <a:pPr algn="just"/>
            <a:endParaRPr lang="es-CO" sz="2400" dirty="0">
              <a:solidFill>
                <a:schemeClr val="tx1"/>
              </a:solidFill>
            </a:endParaRPr>
          </a:p>
          <a:p>
            <a:pPr algn="just"/>
            <a:r>
              <a:rPr lang="es-CO" sz="2400" dirty="0">
                <a:solidFill>
                  <a:schemeClr val="tx1"/>
                </a:solidFill>
              </a:rPr>
              <a:t/>
            </a:r>
            <a:br>
              <a:rPr lang="es-CO" sz="2400" dirty="0">
                <a:solidFill>
                  <a:schemeClr val="tx1"/>
                </a:solidFill>
              </a:rPr>
            </a:br>
            <a:r>
              <a:rPr lang="es-CO" sz="2400" dirty="0">
                <a:solidFill>
                  <a:schemeClr val="tx1"/>
                </a:solidFill>
              </a:rPr>
              <a:t/>
            </a:r>
            <a:br>
              <a:rPr lang="es-CO" sz="2400" dirty="0">
                <a:solidFill>
                  <a:schemeClr val="tx1"/>
                </a:solidFill>
              </a:rPr>
            </a:br>
            <a:endParaRPr lang="es-CO" sz="2400" dirty="0">
              <a:solidFill>
                <a:schemeClr val="tx1"/>
              </a:solidFill>
            </a:endParaRPr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827584" y="-10251"/>
            <a:ext cx="7772400" cy="893961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5600" b="1" kern="120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4400" dirty="0" smtClean="0">
                <a:solidFill>
                  <a:schemeClr val="tx1"/>
                </a:solidFill>
              </a:rPr>
              <a:t>UNA MARIPOSA INFELIZ</a:t>
            </a:r>
            <a:endParaRPr lang="es-CO" sz="4400" dirty="0">
              <a:solidFill>
                <a:schemeClr val="tx1"/>
              </a:solidFill>
            </a:endParaRPr>
          </a:p>
        </p:txBody>
      </p:sp>
      <p:pic>
        <p:nvPicPr>
          <p:cNvPr id="6" name="Picture 2" descr="C:\Users\Usuario\Pictures\maripos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6591" y="-20538"/>
            <a:ext cx="1325893" cy="994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0567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ubtítulo"/>
          <p:cNvSpPr>
            <a:spLocks noGrp="1"/>
          </p:cNvSpPr>
          <p:nvPr>
            <p:ph type="subTitle" idx="1"/>
          </p:nvPr>
        </p:nvSpPr>
        <p:spPr>
          <a:xfrm>
            <a:off x="971600" y="2564904"/>
            <a:ext cx="7632848" cy="1752600"/>
          </a:xfrm>
        </p:spPr>
        <p:txBody>
          <a:bodyPr>
            <a:noAutofit/>
          </a:bodyPr>
          <a:lstStyle/>
          <a:p>
            <a:pPr algn="just"/>
            <a:r>
              <a:rPr lang="es-CO" sz="2800" dirty="0">
                <a:solidFill>
                  <a:schemeClr val="tx1"/>
                </a:solidFill>
              </a:rPr>
              <a:t>Pero, al día siguiente, la mariposa amaneció muerta, pues su período de vida era tan sólo de un día. No tuvo la oportunidad de disfrutar las maravillas de su patio de </a:t>
            </a:r>
            <a:r>
              <a:rPr lang="es-CO" sz="2800" dirty="0" smtClean="0">
                <a:solidFill>
                  <a:schemeClr val="tx1"/>
                </a:solidFill>
              </a:rPr>
              <a:t>recreo</a:t>
            </a:r>
            <a:r>
              <a:rPr lang="es-CO" sz="2800" dirty="0">
                <a:solidFill>
                  <a:schemeClr val="tx1"/>
                </a:solidFill>
              </a:rPr>
              <a:t>, ni  ver la grandeza del color de la naturaleza, mucho menos la de conocer en su escuela la dinámica de la vida</a:t>
            </a:r>
            <a:r>
              <a:rPr lang="es-CO" sz="28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s-CO" sz="2800" dirty="0">
                <a:solidFill>
                  <a:schemeClr val="tx1"/>
                </a:solidFill>
              </a:rPr>
              <a:t/>
            </a:r>
            <a:br>
              <a:rPr lang="es-CO" sz="2800" dirty="0">
                <a:solidFill>
                  <a:schemeClr val="tx1"/>
                </a:solidFill>
              </a:rPr>
            </a:br>
            <a:r>
              <a:rPr lang="es-CO" sz="2800" dirty="0">
                <a:solidFill>
                  <a:schemeClr val="tx1"/>
                </a:solidFill>
              </a:rPr>
              <a:t/>
            </a:r>
            <a:br>
              <a:rPr lang="es-CO" sz="2800" dirty="0">
                <a:solidFill>
                  <a:schemeClr val="tx1"/>
                </a:solidFill>
              </a:rPr>
            </a:br>
            <a:r>
              <a:rPr lang="es-CO" sz="2800" dirty="0">
                <a:solidFill>
                  <a:schemeClr val="tx1"/>
                </a:solidFill>
              </a:rPr>
              <a:t/>
            </a:r>
            <a:br>
              <a:rPr lang="es-CO" sz="2800" dirty="0">
                <a:solidFill>
                  <a:schemeClr val="tx1"/>
                </a:solidFill>
              </a:rPr>
            </a:br>
            <a:endParaRPr lang="es-CO" sz="2800" dirty="0">
              <a:solidFill>
                <a:schemeClr val="tx1"/>
              </a:solidFill>
            </a:endParaRPr>
          </a:p>
        </p:txBody>
      </p:sp>
      <p:sp>
        <p:nvSpPr>
          <p:cNvPr id="5" name="1 Título"/>
          <p:cNvSpPr>
            <a:spLocks noGrp="1"/>
          </p:cNvSpPr>
          <p:nvPr>
            <p:ph type="ctrTitle"/>
          </p:nvPr>
        </p:nvSpPr>
        <p:spPr>
          <a:xfrm>
            <a:off x="827088" y="476250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lang="es-CO" sz="4400" dirty="0" smtClean="0">
                <a:solidFill>
                  <a:schemeClr val="tx1"/>
                </a:solidFill>
              </a:rPr>
              <a:t>UNA MARIPOSA INFELIZ</a:t>
            </a:r>
            <a:endParaRPr lang="es-CO" sz="4400" dirty="0">
              <a:solidFill>
                <a:schemeClr val="tx1"/>
              </a:solidFill>
            </a:endParaRPr>
          </a:p>
        </p:txBody>
      </p:sp>
      <p:pic>
        <p:nvPicPr>
          <p:cNvPr id="6" name="Picture 2" descr="C:\Users\Usuario\Pictures\maripos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6591" y="-20538"/>
            <a:ext cx="1325893" cy="994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92074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</TotalTime>
  <Words>337</Words>
  <Application>Microsoft Office PowerPoint</Application>
  <PresentationFormat>Presentación en pantalla (4:3)</PresentationFormat>
  <Paragraphs>13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Flujo</vt:lpstr>
      <vt:lpstr>UNA MARIPOSA INFELIZ</vt:lpstr>
      <vt:lpstr>Presentación de PowerPoint</vt:lpstr>
      <vt:lpstr>UNA MARIPOSA INFELIZ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UNA MARIPOSA INFELIZ</dc:title>
  <dc:creator>Usuario</dc:creator>
  <cp:lastModifiedBy>Usuario</cp:lastModifiedBy>
  <cp:revision>1</cp:revision>
  <dcterms:created xsi:type="dcterms:W3CDTF">2018-09-19T23:09:21Z</dcterms:created>
  <dcterms:modified xsi:type="dcterms:W3CDTF">2018-09-19T23:17:31Z</dcterms:modified>
</cp:coreProperties>
</file>